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4" r:id="rId2"/>
    <p:sldId id="266" r:id="rId3"/>
    <p:sldId id="259" r:id="rId4"/>
    <p:sldId id="277" r:id="rId5"/>
    <p:sldId id="275" r:id="rId6"/>
    <p:sldId id="276" r:id="rId7"/>
    <p:sldId id="273" r:id="rId8"/>
    <p:sldId id="269" r:id="rId9"/>
    <p:sldId id="268" r:id="rId10"/>
    <p:sldId id="270" r:id="rId11"/>
    <p:sldId id="272" r:id="rId12"/>
    <p:sldId id="271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8" r:id="rId23"/>
    <p:sldId id="289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270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44B2B-20F0-4692-AFB9-E2B3C0226D8B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19E5E-7E44-48CD-898C-9C2C134F186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19E5E-7E44-48CD-898C-9C2C134F1860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8500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Causality Assessment- Logic and Method</a:t>
            </a:r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Lenovo\Desktop\Emblem of Ind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714356"/>
            <a:ext cx="714375" cy="75247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3929066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81" y="571485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0959" y="640888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428736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Bradford Hill Criteria for Causality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1928802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Strength of Association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Disproportionality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measures, relative risks etc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Temporal relationship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-Commenced after drug started . Reasonable time of onset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Consistency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-From range of reporters and countries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Theortical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Plausibility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-Not essential but important evidence if exists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23528" y="404664"/>
            <a:ext cx="8496944" cy="5904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214422"/>
            <a:ext cx="6429420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Theortical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Plausability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anticholinergic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medicine can cause urinary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retension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because the bladder outlet sphincter can’t relax. This is most likely to occur if the bladder outlet is already compromised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by an enlarged prostate.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-If a new drug is reported to cause urinary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retension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then it would be “theoretically plausible” if it has some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anticholinergic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activity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571472" y="214290"/>
            <a:ext cx="8001056" cy="60007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785786" y="785794"/>
            <a:ext cx="58579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Bradford Hill Criteria for Causality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1071546"/>
            <a:ext cx="7786742" cy="5214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Coherence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-Fits with existing knowledge,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frusemide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will not cause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hyperkalaemia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Specificity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-Many ADRs have multiple causes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acute renal failure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 Generally drugs cause ADRs through specific mechanism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interstitial    nephritis causing acute renal failure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 Are a number of medicine suspect?</a:t>
            </a:r>
          </a:p>
          <a:p>
            <a:pPr>
              <a:buFont typeface="Wingdings" pitchFamily="2" charset="2"/>
              <a:buChar char="§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Dose- response relationship</a:t>
            </a:r>
          </a:p>
          <a:p>
            <a:pPr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Experimental evidence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-Prolonged QT interval</a:t>
            </a:r>
          </a:p>
          <a:p>
            <a:pPr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Analogy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-Similar reactions observed with other members of ATC group.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43372" y="6211669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81" y="214291"/>
            <a:ext cx="1500189" cy="5715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85728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571472" y="357166"/>
            <a:ext cx="8143932" cy="592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571472" y="1428736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The process of assessment Establishing the relationship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961147"/>
            <a:ext cx="8001056" cy="489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Dates of use of all medicine(s)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Date of onset of event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Response to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Response to rechallenge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Outcome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Disease being treated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Other diseases, drugs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Type of suspect drug and event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6211669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500034" y="428604"/>
            <a:ext cx="8215370" cy="57864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642910" y="1500174"/>
            <a:ext cx="5857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 process of assessment Establishing causality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1928802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857224" y="2285992"/>
            <a:ext cx="75009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Subjective evaluation (ICSRs)</a:t>
            </a: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Is a reaction plausible?</a:t>
            </a: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Consider</a:t>
            </a:r>
          </a:p>
          <a:p>
            <a:pPr lvl="1"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indication for use</a:t>
            </a:r>
          </a:p>
          <a:p>
            <a:pPr lvl="1"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background or past disease</a:t>
            </a:r>
          </a:p>
          <a:p>
            <a:pPr lvl="1"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pharmacology</a:t>
            </a:r>
          </a:p>
          <a:p>
            <a:pPr lvl="1">
              <a:buFont typeface="Wingdings" pitchFamily="2" charset="2"/>
              <a:buChar char="Ø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prior knowledge of similar reports with the suspect drug or related drugs</a:t>
            </a:r>
          </a:p>
          <a:p>
            <a:pPr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Is there a possible mechanism?</a:t>
            </a:r>
          </a:p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5000628" y="6211669"/>
            <a:ext cx="4143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28596" y="214290"/>
            <a:ext cx="8358246" cy="6000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285728"/>
            <a:ext cx="1357321" cy="84841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1285860"/>
            <a:ext cx="6572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 process of assessment</a:t>
            </a:r>
            <a:br>
              <a:rPr lang="en-AU" sz="2400" dirty="0" smtClean="0"/>
            </a:br>
            <a:r>
              <a:rPr lang="en-AU" sz="2400" dirty="0" smtClean="0"/>
              <a:t>The end process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2214554"/>
            <a:ext cx="8001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Discuss and consult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Establish an opinion on causality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Publish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Be prepared to revise your decision</a:t>
            </a: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6215082"/>
            <a:ext cx="4714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1429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57158" y="285728"/>
            <a:ext cx="8358246" cy="5857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571472" y="1214422"/>
            <a:ext cx="6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Relationship with event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857364"/>
            <a:ext cx="82868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plausible time to onset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information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other medicines could have caused the event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    Relationship- Possible</a:t>
            </a:r>
          </a:p>
          <a:p>
            <a:endParaRPr lang="en-N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6143644"/>
            <a:ext cx="4643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357166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57158" y="285728"/>
            <a:ext cx="8358246" cy="592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428596" y="1643050"/>
            <a:ext cx="814393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plausible time to onset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other obvious causes of the event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positive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rechallenge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Relationship-Certain</a:t>
            </a:r>
          </a:p>
          <a:p>
            <a:endParaRPr lang="en-NZ" sz="2800" dirty="0" smtClean="0"/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000496" y="6211669"/>
            <a:ext cx="5143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lvl="0" algn="r"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Indian Pharmacopoeia Commission</a:t>
            </a:r>
            <a:endParaRPr lang="en-IN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357166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28596" y="428604"/>
            <a:ext cx="8286808" cy="5715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785786" y="1785926"/>
            <a:ext cx="764386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plausible time to onset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other obvious causes of the event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event resolved on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rechallenge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was undertaken, but the result is not known</a:t>
            </a: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    Relationship- Probable</a:t>
            </a:r>
          </a:p>
          <a:p>
            <a:endParaRPr lang="en-N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5000596" y="6143644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05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28596" y="428604"/>
            <a:ext cx="8286808" cy="5715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642910" y="1643050"/>
            <a:ext cx="792961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temporal association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Inconclusive positive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rechallenge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not stated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treatment given with drug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Relationship- Unlikely</a:t>
            </a:r>
          </a:p>
          <a:p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6215082"/>
            <a:ext cx="4357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23528" y="428604"/>
            <a:ext cx="8496944" cy="58807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857232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1500174"/>
            <a:ext cx="73581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Causality Assessment is defined as the evaluation of the likelihood that a medicine was the causative agent of an observed adverse reaction</a:t>
            </a: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AMC is responsible for making causality assessment of reports and will be reviewed at NCC. The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PvPI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follows WHO-UMC causality assessment scale for establishing the relation between the suspected drug and suspected adverse drug event. The WHO-UMC scale is used as a practical tool for the assessment of case reports</a:t>
            </a:r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/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9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71472" y="357166"/>
            <a:ext cx="8143932" cy="5857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857224" y="928670"/>
            <a:ext cx="6000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1643050"/>
            <a:ext cx="764386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plausible time to onset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other obvious cause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event outcome ‘death’</a:t>
            </a:r>
          </a:p>
          <a:p>
            <a:pPr marL="274320" indent="-27432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cause of death was a known reaction to the medicine</a:t>
            </a: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274320" indent="-274320">
              <a:lnSpc>
                <a:spcPct val="150000"/>
              </a:lnSpc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  Relationship- Possible</a:t>
            </a:r>
          </a:p>
          <a:p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6215082"/>
            <a:ext cx="4857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00034" y="357166"/>
            <a:ext cx="8215370" cy="5715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1428736"/>
            <a:ext cx="61436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An event with: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plausible time to onset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other obvious causes of the event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was undertaken, but the event did not resolve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Relationship- Possible</a:t>
            </a:r>
          </a:p>
          <a:p>
            <a:pPr>
              <a:buFont typeface="Wingdings" pitchFamily="2" charset="2"/>
              <a:buChar char="§"/>
            </a:pP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6143644"/>
            <a:ext cx="4929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43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42657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00034" y="357166"/>
            <a:ext cx="8215370" cy="592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785786" y="1214422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CASE REPORTS-1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643050"/>
            <a:ext cx="778674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Male aged 34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tenofovir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stavudine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efavirenz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from Feb 2003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Events </a:t>
            </a:r>
          </a:p>
          <a:p>
            <a:pPr marL="548640" lvl="2" indent="-182880">
              <a:spcBef>
                <a:spcPts val="600"/>
              </a:spcBef>
              <a:buClr>
                <a:schemeClr val="accent1">
                  <a:shade val="75000"/>
                </a:schemeClr>
              </a:buClr>
              <a:buSzPct val="70000"/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July 2003 had MI –onset 5 months</a:t>
            </a:r>
          </a:p>
          <a:p>
            <a:pPr marL="548640" lvl="2" indent="-182880">
              <a:spcBef>
                <a:spcPts val="600"/>
              </a:spcBef>
              <a:buClr>
                <a:schemeClr val="accent1">
                  <a:shade val="75000"/>
                </a:schemeClr>
              </a:buClr>
              <a:buSzPct val="70000"/>
              <a:buFont typeface="Wingdings" pitchFamily="2" charset="2"/>
              <a:buChar char="§"/>
              <a:defRPr/>
            </a:pP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dyslipidaemia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–onset time unknown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Treatment changed (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Outcome: </a:t>
            </a:r>
          </a:p>
          <a:p>
            <a:pPr marL="548640" lvl="2" indent="-182880">
              <a:spcBef>
                <a:spcPts val="600"/>
              </a:spcBef>
              <a:buClr>
                <a:schemeClr val="accent1">
                  <a:shade val="75000"/>
                </a:schemeClr>
              </a:buClr>
              <a:buSzPct val="70000"/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recovery after angioplasty</a:t>
            </a:r>
          </a:p>
          <a:p>
            <a:pPr marL="548640" lvl="2" indent="-182880">
              <a:spcBef>
                <a:spcPts val="600"/>
              </a:spcBef>
              <a:buClr>
                <a:schemeClr val="accent1">
                  <a:shade val="75000"/>
                </a:schemeClr>
              </a:buClr>
              <a:buSzPct val="70000"/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no information on lipids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defRPr/>
            </a:pPr>
            <a:r>
              <a:rPr lang="en-N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Relationship =</a:t>
            </a:r>
            <a:r>
              <a:rPr lang="en-NZ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7160">
              <a:buClr>
                <a:schemeClr val="tx1">
                  <a:shade val="95000"/>
                </a:schemeClr>
              </a:buClr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……………………</a:t>
            </a:r>
            <a:r>
              <a:rPr lang="en-N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…………………..</a:t>
            </a:r>
            <a:endParaRPr lang="en-NZ" sz="24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4214810" y="6215082"/>
            <a:ext cx="4929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43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00034" y="357166"/>
            <a:ext cx="8215370" cy="592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642910" y="1571612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CASE REPORTS-2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2214554"/>
            <a:ext cx="771530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Pregnant woman age 24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LFTs normal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lamivudine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zidovudine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nelfinavir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at 16 w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Event -jaundice leading to liver failure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onset after 13 weeks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outcome: recovered after liver transplant</a:t>
            </a:r>
          </a:p>
          <a:p>
            <a:pPr marL="274320" indent="-274320">
              <a:buFont typeface="Wingdings" pitchFamily="2" charset="2"/>
              <a:buChar char="§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Post op: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efavirenz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emtricitabine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tenofovir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>
              <a:buFont typeface="Wingdings 2"/>
              <a:buChar char=""/>
              <a:defRPr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well at 12 months</a:t>
            </a:r>
          </a:p>
          <a:p>
            <a:pPr marL="274320" indent="-274320">
              <a:defRPr/>
            </a:pPr>
            <a:r>
              <a:rPr lang="en-N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Relationship =</a:t>
            </a:r>
            <a:r>
              <a:rPr lang="en-NZ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………………………….</a:t>
            </a:r>
          </a:p>
          <a:p>
            <a:pPr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Unlikely</a:t>
            </a:r>
            <a:endParaRPr lang="en-NZ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6215082"/>
            <a:ext cx="4500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43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428604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00034" y="357166"/>
            <a:ext cx="8215370" cy="592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9" y="428604"/>
            <a:ext cx="1071569" cy="6449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3438" y="6215082"/>
            <a:ext cx="4286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lvl="0" algn="r"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Programme of India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2643182"/>
            <a:ext cx="6143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IN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43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500042"/>
            <a:ext cx="8534182" cy="57384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en-IN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1428736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DEFINITIONS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2214554"/>
            <a:ext cx="771530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Adverse reaction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NZ" sz="2400" i="1" dirty="0" smtClean="0">
                <a:latin typeface="Times New Roman" pitchFamily="18" charset="0"/>
                <a:cs typeface="Times New Roman" pitchFamily="18" charset="0"/>
              </a:rPr>
              <a:t>a response to a medicine which is noxious and unintended, and which occurs at doses normally used in man”</a:t>
            </a:r>
          </a:p>
          <a:p>
            <a:endParaRPr lang="en-NZ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NZ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Adverse event: </a:t>
            </a:r>
            <a:r>
              <a:rPr lang="en-NZ" sz="2400" i="1" u="sng" dirty="0" smtClean="0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NZ" sz="2400" i="1" dirty="0" smtClean="0">
                <a:latin typeface="Times New Roman" pitchFamily="18" charset="0"/>
                <a:cs typeface="Times New Roman" pitchFamily="18" charset="0"/>
              </a:rPr>
              <a:t> new clinical experience that occurs after commencing a medicine, not necessarily a response to a medicine, and  is recorded </a:t>
            </a:r>
            <a:r>
              <a:rPr lang="en-NZ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without judgement on its causality</a:t>
            </a:r>
            <a:r>
              <a:rPr lang="en-NZ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73" y="569450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428596" y="500042"/>
            <a:ext cx="8286808" cy="5643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1285860"/>
            <a:ext cx="5857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Question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arises</a:t>
            </a:r>
            <a:r>
              <a:rPr lang="en-IN" sz="2400" dirty="0" smtClean="0"/>
              <a:t>: Did the drug do it?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1714488"/>
            <a:ext cx="721523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Answer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Yes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Yes, but only in certain circumstances (risk factors)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Yes, because it interacted with other medicine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No, it was another drug prescribed with it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No, it was due to the patient’s disease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No, that drug could not cause that reaction</a:t>
            </a: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3" y="569450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Indian Pharmacopoeia Commission</a:t>
            </a:r>
            <a:endParaRPr lang="en-IN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52400"/>
            <a:ext cx="8991600" cy="67056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>
              <a:defRPr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sz="4500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sz="4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Lenovo\Desktop\imgres.jpg"/>
          <p:cNvPicPr>
            <a:picLocks noChangeAspect="1" noChangeArrowheads="1"/>
          </p:cNvPicPr>
          <p:nvPr/>
        </p:nvPicPr>
        <p:blipFill>
          <a:blip r:embed="rId2" cstate="print">
            <a:lum bright="76000" contrast="-8000"/>
          </a:blip>
          <a:srcRect/>
          <a:stretch>
            <a:fillRect/>
          </a:stretch>
        </p:blipFill>
        <p:spPr bwMode="auto">
          <a:xfrm>
            <a:off x="357158" y="357166"/>
            <a:ext cx="8501122" cy="585791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sp>
        <p:nvSpPr>
          <p:cNvPr id="7" name="Rectangle 6"/>
          <p:cNvSpPr/>
          <p:nvPr/>
        </p:nvSpPr>
        <p:spPr>
          <a:xfrm>
            <a:off x="642910" y="571480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910" y="1071546"/>
            <a:ext cx="63579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Data needed for assessing causality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7224" y="1859340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Results of 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dechallenge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rechallenge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Outcome of the event</a:t>
            </a:r>
          </a:p>
          <a:p>
            <a:pPr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Patient medical history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Past diseases of importance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 hepatitis and drug addiction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0ther current diseases (co-morbidities) </a:t>
            </a:r>
            <a:r>
              <a:rPr lang="en-NZ" sz="24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endParaRPr lang="en-N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Tuberculosis</a:t>
            </a:r>
          </a:p>
          <a:p>
            <a:pPr lvl="2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Diabetes</a:t>
            </a:r>
          </a:p>
          <a:p>
            <a:pPr lvl="2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Alcoholism</a:t>
            </a:r>
          </a:p>
          <a:p>
            <a:pPr lvl="2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Psychiatric disturbances</a:t>
            </a:r>
          </a:p>
          <a:p>
            <a:pPr lvl="2">
              <a:buFont typeface="Wingdings" pitchFamily="2" charset="2"/>
              <a:buChar char="§"/>
            </a:pPr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Factors leading to immunodeficiency</a:t>
            </a:r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8609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3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323528" y="476672"/>
            <a:ext cx="8496944" cy="5544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23528" y="332656"/>
            <a:ext cx="8229600" cy="6120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1357298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>
                <a:solidFill>
                  <a:schemeClr val="tx2">
                    <a:satMod val="200000"/>
                  </a:schemeClr>
                </a:solidFill>
              </a:rPr>
              <a:t>Analysis of causality</a:t>
            </a:r>
            <a:endParaRPr lang="en-IN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857224" y="1857364"/>
            <a:ext cx="7358114" cy="288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We use all the information available on the report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Our pharmacological knowledge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Our knowledge of previous reports received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Our knowledge of any literature reports</a:t>
            </a:r>
          </a:p>
          <a:p>
            <a:pPr>
              <a:lnSpc>
                <a:spcPct val="150000"/>
              </a:lnSpc>
            </a:pPr>
            <a:endParaRPr lang="en-IN" sz="2800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3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569450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8352928" cy="576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357298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>
                <a:solidFill>
                  <a:schemeClr val="tx2">
                    <a:satMod val="20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Assessment of event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928802"/>
            <a:ext cx="72152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/>
              <a:t>Initially, what we are really doing is assessing the strength of the </a:t>
            </a:r>
            <a:r>
              <a:rPr lang="en-AU" sz="2400" dirty="0" smtClean="0">
                <a:solidFill>
                  <a:schemeClr val="hlink"/>
                </a:solidFill>
              </a:rPr>
              <a:t>relationship</a:t>
            </a:r>
            <a:r>
              <a:rPr lang="en-AU" sz="2400" dirty="0" smtClean="0"/>
              <a:t> between the drug and the event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/>
              <a:t>We can seldom say without any doubt that a specific drug caused a specific reaction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/>
              <a:t>We work with imperfect data and our conclusions are those of probability</a:t>
            </a:r>
          </a:p>
          <a:p>
            <a:endParaRPr lang="en-IN" dirty="0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05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3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7" y="500042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95536" y="476672"/>
            <a:ext cx="8280920" cy="5832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785786" y="135729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>
                <a:solidFill>
                  <a:schemeClr val="tx2">
                    <a:satMod val="20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Assessment of event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928802"/>
            <a:ext cx="72866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638">
              <a:lnSpc>
                <a:spcPct val="150000"/>
              </a:lnSpc>
            </a:pPr>
            <a:r>
              <a:rPr lang="en-A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Relationship assessment is an essential discipline.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 		</a:t>
            </a:r>
            <a:r>
              <a:rPr lang="en-A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It ensures</a:t>
            </a:r>
            <a:r>
              <a:rPr lang="en-A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20638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careful review of report details </a:t>
            </a:r>
          </a:p>
          <a:p>
            <a:pPr indent="20638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standardised assessment</a:t>
            </a:r>
          </a:p>
          <a:p>
            <a:pPr indent="20638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an in-depth understanding of the data</a:t>
            </a:r>
          </a:p>
          <a:p>
            <a:pPr indent="20638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standardised data for later evaluation</a:t>
            </a:r>
          </a:p>
          <a:p>
            <a:pPr indent="20638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the ability to sort reports by quality</a:t>
            </a: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05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69450"/>
            <a:ext cx="1071569" cy="64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67544" y="404664"/>
            <a:ext cx="8136904" cy="5904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69269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928670"/>
            <a:ext cx="628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WHO-UMC Causality Assessment Scale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2910" y="1285861"/>
          <a:ext cx="7858179" cy="4933258"/>
        </p:xfrm>
        <a:graphic>
          <a:graphicData uri="http://schemas.openxmlformats.org/drawingml/2006/table">
            <a:tbl>
              <a:tblPr/>
              <a:tblGrid>
                <a:gridCol w="1575664"/>
                <a:gridCol w="6282515"/>
              </a:tblGrid>
              <a:tr h="270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 dirty="0">
                          <a:latin typeface="Times New Roman"/>
                          <a:ea typeface="Calibri"/>
                          <a:cs typeface="Mangal"/>
                        </a:rPr>
                        <a:t>Causality term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 dirty="0">
                          <a:latin typeface="Times New Roman"/>
                          <a:ea typeface="Calibri"/>
                          <a:cs typeface="Mangal"/>
                        </a:rPr>
                        <a:t>                                        Assessment criteria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</a:tr>
              <a:tr h="1297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 dirty="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 dirty="0">
                          <a:latin typeface="Times New Roman"/>
                          <a:ea typeface="Calibri"/>
                          <a:cs typeface="Mangal"/>
                        </a:rPr>
                        <a:t>Certain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Event or laboratory test abnormality, with plausible time relationship to drug intake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Cannot be explained by disease or other drugs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Response to withdrawal plausible (pharmacologically, pathologically)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Event definitive pharmacologically or phenomeno</a:t>
                      </a:r>
                      <a:r>
                        <a:rPr lang="en-IN" sz="1200" spc="5" dirty="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ogical (i.e. an objective a</a:t>
                      </a:r>
                      <a:r>
                        <a:rPr lang="en-IN" sz="1200" spc="5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d specific medical disorder or a recognised pharmacological phenomenon)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Re-challenge satisfactory, if necessary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7859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Prob</a:t>
                      </a:r>
                      <a:r>
                        <a:rPr lang="en-IN" sz="1200" b="1" spc="-5">
                          <a:latin typeface="Times New Roman"/>
                          <a:ea typeface="Calibri"/>
                          <a:cs typeface="Mangal"/>
                        </a:rPr>
                        <a:t>a</a:t>
                      </a:r>
                      <a:r>
                        <a:rPr lang="en-IN" sz="1200" b="1" spc="5">
                          <a:latin typeface="Times New Roman"/>
                          <a:ea typeface="Calibri"/>
                          <a:cs typeface="Mangal"/>
                        </a:rPr>
                        <a:t>b</a:t>
                      </a: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le/ Likely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Event or laboratory test abnormality, with reasonable time relationship to drug intake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Unlikely to be attributed to disease or other drugs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Response to withdrawal clinically reasonable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Re-challenge not required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</a:tr>
              <a:tr h="6061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Possible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Event or laboratory test abnormality, with reasonable time relationship to drug intake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Could also be explained by disease or other drugs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Information on drug withdrawal may be lacking or unclear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571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Unlikely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Event or laboratory test abnormality, with a time to drug intake that makes a relationship improbable (but not impossible)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Disease or other drugs provide plausible explanations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</a:tr>
              <a:tr h="571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Conditional/ Unclassified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Event or laboratory test abnormality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More data for proper assessment nee</a:t>
                      </a:r>
                      <a:r>
                        <a:rPr lang="en-IN" sz="1200" spc="5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ed, or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Additional data under e</a:t>
                      </a:r>
                      <a:r>
                        <a:rPr lang="en-IN" sz="1200" spc="1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IN" sz="1200">
                          <a:latin typeface="Times New Roman"/>
                          <a:ea typeface="Calibri"/>
                          <a:cs typeface="Times New Roman"/>
                        </a:rPr>
                        <a:t>amination</a:t>
                      </a:r>
                      <a:endParaRPr lang="en-IN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611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Calibri"/>
                        <a:cs typeface="Mangal"/>
                      </a:endParaRPr>
                    </a:p>
                    <a:p>
                      <a:pPr marL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Unasses</a:t>
                      </a:r>
                      <a:r>
                        <a:rPr lang="en-IN" sz="1200" b="1" spc="-5">
                          <a:latin typeface="Times New Roman"/>
                          <a:ea typeface="Calibri"/>
                          <a:cs typeface="Mangal"/>
                        </a:rPr>
                        <a:t>s</a:t>
                      </a:r>
                      <a:r>
                        <a:rPr lang="en-IN" sz="1200" b="1">
                          <a:latin typeface="Times New Roman"/>
                          <a:ea typeface="Calibri"/>
                          <a:cs typeface="Mangal"/>
                        </a:rPr>
                        <a:t>able/ Unclassifiable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Report suggesting an adverse reaction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Cannot be j</a:t>
                      </a:r>
                      <a:r>
                        <a:rPr lang="en-IN" sz="1200" spc="5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dged becau</a:t>
                      </a:r>
                      <a:r>
                        <a:rPr lang="en-IN" sz="1200" spc="10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e information is insufficient or contradicto</a:t>
                      </a:r>
                      <a:r>
                        <a:rPr lang="en-IN" sz="1200" spc="10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74320" marR="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86250" algn="l"/>
                          <a:tab pos="4343400" algn="l"/>
                        </a:tabLst>
                      </a:pPr>
                      <a:r>
                        <a:rPr lang="en-IN" sz="1200" dirty="0">
                          <a:latin typeface="Times New Roman"/>
                          <a:ea typeface="Calibri"/>
                          <a:cs typeface="Times New Roman"/>
                        </a:rPr>
                        <a:t>Data cannot be supplemented or verified</a:t>
                      </a:r>
                      <a:endParaRPr lang="en-IN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6" marR="3819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05" y="428605"/>
            <a:ext cx="1428751" cy="5000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9" y="428604"/>
            <a:ext cx="1000132" cy="571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1259</Words>
  <Application>Microsoft Office PowerPoint</Application>
  <PresentationFormat>On-screen Show (4:3)</PresentationFormat>
  <Paragraphs>395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Administrator</cp:lastModifiedBy>
  <cp:revision>189</cp:revision>
  <dcterms:created xsi:type="dcterms:W3CDTF">2013-09-12T11:36:23Z</dcterms:created>
  <dcterms:modified xsi:type="dcterms:W3CDTF">2013-11-16T07:20:55Z</dcterms:modified>
</cp:coreProperties>
</file>